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866" autoAdjust="0"/>
  </p:normalViewPr>
  <p:slideViewPr>
    <p:cSldViewPr snapToGrid="0">
      <p:cViewPr varScale="1">
        <p:scale>
          <a:sx n="110" d="100"/>
          <a:sy n="110" d="100"/>
        </p:scale>
        <p:origin x="16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A2BA-2AD0-417C-BB3C-34A2E217C95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6731-35EA-45DE-8CCE-1D47972B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4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A2BA-2AD0-417C-BB3C-34A2E217C95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6731-35EA-45DE-8CCE-1D47972B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3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A2BA-2AD0-417C-BB3C-34A2E217C95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6731-35EA-45DE-8CCE-1D47972B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4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A2BA-2AD0-417C-BB3C-34A2E217C95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6731-35EA-45DE-8CCE-1D47972B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4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A2BA-2AD0-417C-BB3C-34A2E217C95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6731-35EA-45DE-8CCE-1D47972B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7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A2BA-2AD0-417C-BB3C-34A2E217C95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6731-35EA-45DE-8CCE-1D47972B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99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A2BA-2AD0-417C-BB3C-34A2E217C95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6731-35EA-45DE-8CCE-1D47972B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19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A2BA-2AD0-417C-BB3C-34A2E217C95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6731-35EA-45DE-8CCE-1D47972B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3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A2BA-2AD0-417C-BB3C-34A2E217C95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6731-35EA-45DE-8CCE-1D47972B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3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A2BA-2AD0-417C-BB3C-34A2E217C95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6731-35EA-45DE-8CCE-1D47972B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9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A2BA-2AD0-417C-BB3C-34A2E217C95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6731-35EA-45DE-8CCE-1D47972B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5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FA2BA-2AD0-417C-BB3C-34A2E217C95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26731-35EA-45DE-8CCE-1D47972B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5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cad=rja&amp;uact=8&amp;ved=2ahUKEwi3xcyI8sTbAhVRqlkKHbZcD2IQjRx6BAgBEAU&amp;url=https://www.cell.com/cell/abstract/S0092-8674(14)01366-X&amp;psig=AOvVaw2_6ZZvoXi0xFq9JkV-zc46&amp;ust=152857561448870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bg2">
                <a:lumMod val="25000"/>
              </a:schemeClr>
            </a:gs>
            <a:gs pos="53000">
              <a:schemeClr val="accent3">
                <a:lumMod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21275DF-A089-44D4-B8FC-1577AA25A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177389"/>
            <a:ext cx="5486400" cy="1407650"/>
          </a:xfrm>
          <a:prstGeom prst="rect">
            <a:avLst/>
          </a:prstGeom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9630C6FE-B6C5-431A-AE93-60201190FE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5" b="51538"/>
          <a:stretch/>
        </p:blipFill>
        <p:spPr bwMode="auto">
          <a:xfrm>
            <a:off x="367553" y="4948519"/>
            <a:ext cx="8787560" cy="1909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0768D77-A03C-443C-A943-ADBE4928C9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3765" y="5746058"/>
            <a:ext cx="1221348" cy="11119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F13B705-262D-4E54-83C4-E929DE6CF1A0}"/>
              </a:ext>
            </a:extLst>
          </p:cNvPr>
          <p:cNvSpPr txBox="1"/>
          <p:nvPr/>
        </p:nvSpPr>
        <p:spPr>
          <a:xfrm>
            <a:off x="812605" y="681318"/>
            <a:ext cx="75187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 Nova" panose="020B0604020202020204" pitchFamily="34" charset="0"/>
              </a:rPr>
              <a:t>Institute on the Biology of Aging 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rial Nova" panose="020B0604020202020204" pitchFamily="34" charset="0"/>
              </a:rPr>
              <a:t>and Metabolism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Arial Nova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rgbClr val="FFCC66"/>
                </a:solidFill>
                <a:latin typeface="Arial Nova" panose="020B0604020202020204" pitchFamily="34" charset="0"/>
              </a:rPr>
              <a:t>Laura Niedernhofer, MD, PhD, Director</a:t>
            </a:r>
          </a:p>
          <a:p>
            <a:pPr algn="ctr"/>
            <a:r>
              <a:rPr lang="en-US" sz="2400" dirty="0">
                <a:solidFill>
                  <a:srgbClr val="FFCC66"/>
                </a:solidFill>
                <a:latin typeface="Arial Nova" panose="020B0604020202020204" pitchFamily="34" charset="0"/>
              </a:rPr>
              <a:t>Paul Robbins, PhD, Associate Director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3CD8CD2-1762-41FC-84B3-72777F17B939}"/>
              </a:ext>
            </a:extLst>
          </p:cNvPr>
          <p:cNvCxnSpPr/>
          <p:nvPr/>
        </p:nvCxnSpPr>
        <p:spPr>
          <a:xfrm>
            <a:off x="367553" y="0"/>
            <a:ext cx="0" cy="68580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323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bg2">
                <a:lumMod val="25000"/>
              </a:schemeClr>
            </a:gs>
            <a:gs pos="53000">
              <a:schemeClr val="accent3">
                <a:lumMod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C8F1295-6D89-435D-8575-1E649DFF2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508" y="114300"/>
            <a:ext cx="8932984" cy="738554"/>
          </a:xfrm>
          <a:noFill/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Arial Nova" panose="020B0504020202020204" pitchFamily="34" charset="0"/>
                <a:cs typeface="Aharoni" panose="02010803020104030203" pitchFamily="2" charset="-79"/>
              </a:rPr>
              <a:t>iBAM</a:t>
            </a:r>
            <a:r>
              <a:rPr lang="en-US" sz="4000" dirty="0">
                <a:solidFill>
                  <a:schemeClr val="bg1"/>
                </a:solidFill>
                <a:latin typeface="Arial Nova" panose="020B0504020202020204" pitchFamily="34" charset="0"/>
                <a:cs typeface="Aharoni" panose="02010803020104030203" pitchFamily="2" charset="-79"/>
              </a:rPr>
              <a:t> Mission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855FAA8-49CD-49D1-94FB-242938EA2E5F}"/>
              </a:ext>
            </a:extLst>
          </p:cNvPr>
          <p:cNvSpPr txBox="1">
            <a:spLocks/>
          </p:cNvSpPr>
          <p:nvPr/>
        </p:nvSpPr>
        <p:spPr>
          <a:xfrm>
            <a:off x="232997" y="1297536"/>
            <a:ext cx="8678007" cy="16729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>
                <a:solidFill>
                  <a:srgbClr val="FFCC66"/>
                </a:solidFill>
                <a:latin typeface="Gadugi" panose="020B0502040204020203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To improve the health, and thereby the quality of life, for the elderly in the state of Minnesota and beyond, through: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adugi" panose="020B0502040204020203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discovery of fundamental mechanisms that drive aging, the number one risk factor for the majority of debilitating chronic diseases.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adugi" panose="020B0502040204020203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drug development targeting these fundamental processes.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adugi" panose="020B0502040204020203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augmenting emerging approaches to clinically test therapeutics aimed to extend health span of the elderly.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adugi" panose="020B0502040204020203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educating the next generation of basic and clinical scientists dedicated to this mission.</a:t>
            </a:r>
          </a:p>
          <a:p>
            <a:pPr algn="just"/>
            <a:endParaRPr lang="en-US" sz="1200" dirty="0">
              <a:solidFill>
                <a:srgbClr val="FFCC66"/>
              </a:solidFill>
              <a:latin typeface="Gadugi" panose="020B0502040204020203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algn="just"/>
            <a:endParaRPr lang="en-US" dirty="0">
              <a:solidFill>
                <a:srgbClr val="FFCC66"/>
              </a:solidFill>
              <a:latin typeface="Gadugi" panose="020B0502040204020203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17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bg2">
                <a:lumMod val="25000"/>
              </a:schemeClr>
            </a:gs>
            <a:gs pos="53000">
              <a:schemeClr val="accent3">
                <a:lumMod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C8F1295-6D89-435D-8575-1E649DFF2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508" y="114300"/>
            <a:ext cx="8932984" cy="738554"/>
          </a:xfrm>
          <a:noFill/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Arial Nova" panose="020B0504020202020204" pitchFamily="34" charset="0"/>
                <a:cs typeface="Aharoni" panose="02010803020104030203" pitchFamily="2" charset="-79"/>
              </a:rPr>
              <a:t>iBAM</a:t>
            </a:r>
            <a:r>
              <a:rPr lang="en-US" sz="4000" dirty="0">
                <a:solidFill>
                  <a:schemeClr val="bg1"/>
                </a:solidFill>
                <a:latin typeface="Arial Nova" panose="020B0504020202020204" pitchFamily="34" charset="0"/>
                <a:cs typeface="Aharoni" panose="02010803020104030203" pitchFamily="2" charset="-79"/>
              </a:rPr>
              <a:t> Goals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855FAA8-49CD-49D1-94FB-242938EA2E5F}"/>
              </a:ext>
            </a:extLst>
          </p:cNvPr>
          <p:cNvSpPr txBox="1">
            <a:spLocks/>
          </p:cNvSpPr>
          <p:nvPr/>
        </p:nvSpPr>
        <p:spPr>
          <a:xfrm>
            <a:off x="105508" y="1121696"/>
            <a:ext cx="8678007" cy="16729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>
                <a:solidFill>
                  <a:srgbClr val="FFCC66"/>
                </a:solidFill>
                <a:latin typeface="Gadugi" panose="020B0502040204020203" pitchFamily="34" charset="0"/>
                <a:cs typeface="Arial" panose="020B0604020202020204" pitchFamily="34" charset="0"/>
              </a:rPr>
              <a:t>Recruit junior and senior investigators to UMN leading research in fundamental and translational geroscience.</a:t>
            </a:r>
          </a:p>
          <a:p>
            <a:pPr algn="just"/>
            <a:endParaRPr lang="en-US" sz="1200" dirty="0">
              <a:solidFill>
                <a:srgbClr val="FFCC66"/>
              </a:solidFill>
              <a:latin typeface="Gadugi" panose="020B0502040204020203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rgbClr val="FFCC66"/>
                </a:solidFill>
                <a:latin typeface="Gadugi" panose="020B0502040204020203" pitchFamily="34" charset="0"/>
                <a:cs typeface="Arial" panose="020B0604020202020204" pitchFamily="34" charset="0"/>
              </a:rPr>
              <a:t>Create a cohesive, collaborative and synergistic group of existing UMN investigators doing research on one or more of the pillars of aging.</a:t>
            </a:r>
          </a:p>
          <a:p>
            <a:pPr algn="just"/>
            <a:endParaRPr lang="en-US" sz="1200" dirty="0">
              <a:solidFill>
                <a:srgbClr val="FFCC66"/>
              </a:solidFill>
              <a:latin typeface="Gadugi" panose="020B0502040204020203" pitchFamily="34" charset="0"/>
              <a:cs typeface="Arial" panose="020B0604020202020204" pitchFamily="34" charset="0"/>
            </a:endParaRPr>
          </a:p>
          <a:p>
            <a:pPr algn="just"/>
            <a:endParaRPr lang="en-US" sz="1200" dirty="0">
              <a:solidFill>
                <a:srgbClr val="FFCC66"/>
              </a:solidFill>
              <a:latin typeface="Gadugi" panose="020B0502040204020203" pitchFamily="34" charset="0"/>
              <a:cs typeface="Arial" panose="020B0604020202020204" pitchFamily="34" charset="0"/>
            </a:endParaRPr>
          </a:p>
          <a:p>
            <a:pPr algn="just"/>
            <a:endParaRPr lang="en-US" sz="1200" dirty="0">
              <a:solidFill>
                <a:srgbClr val="FFCC66"/>
              </a:solidFill>
              <a:latin typeface="Gadugi" panose="020B0502040204020203" pitchFamily="34" charset="0"/>
              <a:cs typeface="Arial" panose="020B0604020202020204" pitchFamily="34" charset="0"/>
            </a:endParaRPr>
          </a:p>
          <a:p>
            <a:pPr algn="just"/>
            <a:endParaRPr lang="en-US" sz="1200" dirty="0">
              <a:solidFill>
                <a:srgbClr val="FFCC66"/>
              </a:solidFill>
              <a:latin typeface="Gadugi" panose="020B0502040204020203" pitchFamily="34" charset="0"/>
              <a:cs typeface="Arial" panose="020B0604020202020204" pitchFamily="34" charset="0"/>
            </a:endParaRPr>
          </a:p>
          <a:p>
            <a:pPr algn="just"/>
            <a:endParaRPr lang="en-US" sz="1200" dirty="0">
              <a:solidFill>
                <a:srgbClr val="FFCC66"/>
              </a:solidFill>
              <a:latin typeface="Gadugi" panose="020B0502040204020203" pitchFamily="34" charset="0"/>
              <a:cs typeface="Arial" panose="020B0604020202020204" pitchFamily="34" charset="0"/>
            </a:endParaRPr>
          </a:p>
          <a:p>
            <a:pPr algn="just"/>
            <a:endParaRPr lang="en-US" sz="1200" dirty="0">
              <a:solidFill>
                <a:srgbClr val="FFCC66"/>
              </a:solidFill>
              <a:latin typeface="Gadugi" panose="020B0502040204020203" pitchFamily="34" charset="0"/>
              <a:cs typeface="Arial" panose="020B0604020202020204" pitchFamily="34" charset="0"/>
            </a:endParaRPr>
          </a:p>
          <a:p>
            <a:pPr algn="just"/>
            <a:endParaRPr lang="en-US" sz="1200" dirty="0">
              <a:solidFill>
                <a:srgbClr val="FFCC66"/>
              </a:solidFill>
              <a:latin typeface="Gadugi" panose="020B0502040204020203" pitchFamily="34" charset="0"/>
              <a:cs typeface="Arial" panose="020B0604020202020204" pitchFamily="34" charset="0"/>
            </a:endParaRPr>
          </a:p>
          <a:p>
            <a:pPr algn="just"/>
            <a:endParaRPr lang="en-US" sz="1200" dirty="0">
              <a:solidFill>
                <a:srgbClr val="FFCC66"/>
              </a:solidFill>
              <a:latin typeface="Gadugi" panose="020B0502040204020203" pitchFamily="34" charset="0"/>
              <a:cs typeface="Arial" panose="020B0604020202020204" pitchFamily="34" charset="0"/>
            </a:endParaRPr>
          </a:p>
          <a:p>
            <a:pPr algn="just"/>
            <a:endParaRPr lang="en-US" sz="1200" dirty="0">
              <a:solidFill>
                <a:srgbClr val="FFCC66"/>
              </a:solidFill>
              <a:latin typeface="Gadugi" panose="020B0502040204020203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rgbClr val="FFCC66"/>
                </a:solidFill>
                <a:latin typeface="Gadugi" panose="020B0502040204020203" pitchFamily="34" charset="0"/>
                <a:cs typeface="Arial" panose="020B0604020202020204" pitchFamily="34" charset="0"/>
              </a:rPr>
              <a:t>Provide resources to facilitate and accelerate multidisciplinary research on aging, target and drug discovery, and translation.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B32FAB4-ABB9-4D55-A6D3-BAD431CD2DFE}"/>
              </a:ext>
            </a:extLst>
          </p:cNvPr>
          <p:cNvGrpSpPr/>
          <p:nvPr/>
        </p:nvGrpSpPr>
        <p:grpSpPr>
          <a:xfrm>
            <a:off x="2489688" y="3063484"/>
            <a:ext cx="3909646" cy="2667604"/>
            <a:chOff x="3581400" y="3327906"/>
            <a:chExt cx="5029200" cy="3530094"/>
          </a:xfrm>
        </p:grpSpPr>
        <p:sp>
          <p:nvSpPr>
            <p:cNvPr id="20" name="Title 1">
              <a:extLst>
                <a:ext uri="{FF2B5EF4-FFF2-40B4-BE49-F238E27FC236}">
                  <a16:creationId xmlns:a16="http://schemas.microsoft.com/office/drawing/2014/main" id="{82EF9394-95F7-4D1A-A315-4E345F9270B5}"/>
                </a:ext>
              </a:extLst>
            </p:cNvPr>
            <p:cNvSpPr txBox="1">
              <a:spLocks/>
            </p:cNvSpPr>
            <p:nvPr/>
          </p:nvSpPr>
          <p:spPr>
            <a:xfrm>
              <a:off x="3874604" y="3327906"/>
              <a:ext cx="4442791" cy="53961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377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endParaRPr 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1" name="Picture 2" descr="Image result for pillars of aging">
              <a:hlinkClick r:id="rId2"/>
              <a:extLst>
                <a:ext uri="{FF2B5EF4-FFF2-40B4-BE49-F238E27FC236}">
                  <a16:creationId xmlns:a16="http://schemas.microsoft.com/office/drawing/2014/main" id="{47553869-9C7C-46E2-9093-CF065F5F35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1400" y="3766930"/>
              <a:ext cx="5029200" cy="30910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4344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653</TotalTime>
  <Words>168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Nova</vt:lpstr>
      <vt:lpstr>Calibri</vt:lpstr>
      <vt:lpstr>Calibri Light</vt:lpstr>
      <vt:lpstr>Gadugi</vt:lpstr>
      <vt:lpstr>Office Theme</vt:lpstr>
      <vt:lpstr>PowerPoint Presentation</vt:lpstr>
      <vt:lpstr>iBAM Mission</vt:lpstr>
      <vt:lpstr>iBAM 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Discovery Team on Aging &amp; Institute on the Biology of Aging and Metabolism (iBAM)</dc:title>
  <dc:creator>Laura</dc:creator>
  <cp:lastModifiedBy>Laura J Niedernhofer</cp:lastModifiedBy>
  <cp:revision>20</cp:revision>
  <dcterms:created xsi:type="dcterms:W3CDTF">2018-10-09T00:57:47Z</dcterms:created>
  <dcterms:modified xsi:type="dcterms:W3CDTF">2020-11-04T16:19:05Z</dcterms:modified>
</cp:coreProperties>
</file>