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gp3gFbxvPck6roTTHCX7ms94d1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slide" Target="slides/slide4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7" name="Google Shape;1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6" name="Google Shape;96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2" name="Google Shape;102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Google Shape;104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Google Shape;110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14" name="Google Shape;114;p2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15" name="Google Shape;115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Google Shape;117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1" name="Google Shape;121;p2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22" name="Google Shape;122;p2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3" name="Google Shape;123;p2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24" name="Google Shape;124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6" name="Google Shape;126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1" name="Google Shape;131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5" name="Google Shape;135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9" name="Google Shape;139;p2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40" name="Google Shape;140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2" name="Google Shape;142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6" name="Google Shape;146;p2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47" name="Google Shape;147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9" name="Google Shape;149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7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3" name="Google Shape;153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5" name="Google Shape;155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8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9" name="Google Shape;159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1" name="Google Shape;161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9" name="Google Shape;2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5" name="Google Shape;35;p1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1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3" name="Google Shape;43;p1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1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5" name="Google Shape;45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0" name="Google Shape;60;p1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1" name="Google Shape;6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8" name="Google Shape;68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2.png"/><Relationship Id="rId2" Type="http://schemas.openxmlformats.org/officeDocument/2006/relationships/image" Target="../media/image1.jpg"/><Relationship Id="rId3" Type="http://schemas.openxmlformats.org/officeDocument/2006/relationships/image" Target="../media/image3.jp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0.xml"/><Relationship Id="rId1" Type="http://schemas.openxmlformats.org/officeDocument/2006/relationships/image" Target="../media/image1.jpg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wdmk-maroon.png" id="11" name="Google Shape;11;p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321902" y="6560308"/>
            <a:ext cx="2510183" cy="16116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CC logo navy.jpg" id="12" name="Google Shape;12;p5"/>
          <p:cNvPicPr preferRelativeResize="0"/>
          <p:nvPr/>
        </p:nvPicPr>
        <p:blipFill rotWithShape="1">
          <a:blip r:embed="rId2">
            <a:alphaModFix/>
          </a:blip>
          <a:srcRect b="4702" l="0" r="0" t="0"/>
          <a:stretch/>
        </p:blipFill>
        <p:spPr>
          <a:xfrm>
            <a:off x="6669363" y="5664651"/>
            <a:ext cx="2108962" cy="11933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CC_Hero_Ret.jpg" id="13" name="Google Shape;1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1313" y="5988976"/>
            <a:ext cx="6336790" cy="48033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5" name="Google Shape;85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Google Shape;86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8" name="Google Shape;88;p8"/>
          <p:cNvSpPr txBox="1"/>
          <p:nvPr/>
        </p:nvSpPr>
        <p:spPr>
          <a:xfrm>
            <a:off x="3487085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CC logo navy.jpg" id="89" name="Google Shape;89;p8"/>
          <p:cNvPicPr preferRelativeResize="0"/>
          <p:nvPr/>
        </p:nvPicPr>
        <p:blipFill rotWithShape="1">
          <a:blip r:embed="rId1">
            <a:alphaModFix/>
          </a:blip>
          <a:srcRect b="9773" l="0" r="0" t="0"/>
          <a:stretch/>
        </p:blipFill>
        <p:spPr>
          <a:xfrm>
            <a:off x="3270676" y="5513195"/>
            <a:ext cx="2510183" cy="13448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dmk-maroon.png" id="90" name="Google Shape;90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27985" y="6560308"/>
            <a:ext cx="2510183" cy="16116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CC_Hero_Ret.jpg" id="91" name="Google Shape;91;p8"/>
          <p:cNvPicPr preferRelativeResize="0"/>
          <p:nvPr/>
        </p:nvPicPr>
        <p:blipFill rotWithShape="1">
          <a:blip r:embed="rId3">
            <a:alphaModFix/>
          </a:blip>
          <a:srcRect b="0" l="0" r="51784" t="0"/>
          <a:stretch/>
        </p:blipFill>
        <p:spPr>
          <a:xfrm>
            <a:off x="-12129" y="5906354"/>
            <a:ext cx="3055362" cy="4803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CC_Hero_Ret.jpg" id="92" name="Google Shape;92;p8"/>
          <p:cNvPicPr preferRelativeResize="0"/>
          <p:nvPr/>
        </p:nvPicPr>
        <p:blipFill rotWithShape="1">
          <a:blip r:embed="rId3">
            <a:alphaModFix/>
          </a:blip>
          <a:srcRect b="0" l="0" r="51214" t="0"/>
          <a:stretch/>
        </p:blipFill>
        <p:spPr>
          <a:xfrm>
            <a:off x="6052510" y="5906354"/>
            <a:ext cx="3091490" cy="48033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lcc.umn.ed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"/>
          <p:cNvSpPr txBox="1"/>
          <p:nvPr>
            <p:ph type="ctrTitle"/>
          </p:nvPr>
        </p:nvSpPr>
        <p:spPr>
          <a:xfrm>
            <a:off x="685800" y="150177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70"/>
              <a:buFont typeface="Calibri"/>
              <a:buNone/>
            </a:pPr>
            <a:r>
              <a:rPr lang="en-US" sz="4770"/>
              <a:t>Life Course Center</a:t>
            </a:r>
            <a:br>
              <a:rPr lang="en-US" sz="4770"/>
            </a:br>
            <a:br>
              <a:rPr lang="en-US" sz="3959"/>
            </a:br>
            <a:r>
              <a:rPr lang="en-US" sz="3240"/>
              <a:t>A National Institute on Aging Center on the Demography and Economics of Aging</a:t>
            </a:r>
            <a:endParaRPr/>
          </a:p>
        </p:txBody>
      </p:sp>
      <p:sp>
        <p:nvSpPr>
          <p:cNvPr id="167" name="Google Shape;167;p1"/>
          <p:cNvSpPr txBox="1"/>
          <p:nvPr>
            <p:ph idx="1" type="subTitle"/>
          </p:nvPr>
        </p:nvSpPr>
        <p:spPr>
          <a:xfrm>
            <a:off x="1371600" y="3717520"/>
            <a:ext cx="6400800" cy="22571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sz="2400"/>
              <a:t>Phyllis Moen, PhD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sz="2400"/>
              <a:t>Director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sz="2400"/>
              <a:t>Sarah Flood, PhD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sz="2400"/>
              <a:t>Associate Director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sz="2400" u="sng">
                <a:solidFill>
                  <a:schemeClr val="hlink"/>
                </a:solidFill>
                <a:hlinkClick r:id="rId3"/>
              </a:rPr>
              <a:t>lcc.umn.edu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Mission </a:t>
            </a:r>
            <a:endParaRPr/>
          </a:p>
        </p:txBody>
      </p:sp>
      <p:sp>
        <p:nvSpPr>
          <p:cNvPr id="173" name="Google Shape;173;p2"/>
          <p:cNvSpPr txBox="1"/>
          <p:nvPr>
            <p:ph idx="1" type="body"/>
          </p:nvPr>
        </p:nvSpPr>
        <p:spPr>
          <a:xfrm>
            <a:off x="457200" y="1417639"/>
            <a:ext cx="8229600" cy="41309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The Life Course Center supports research that addresses </a:t>
            </a:r>
            <a:r>
              <a:rPr lang="en-US" sz="2800" u="sng"/>
              <a:t>critical challenges of our times </a:t>
            </a:r>
            <a:r>
              <a:rPr lang="en-US" sz="2800"/>
              <a:t>through interdisciplinary scholarship and public engagement that promote social participation, equity, health and well-being at all ages and life stages.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A special focus is on enhancing </a:t>
            </a:r>
            <a:r>
              <a:rPr lang="en-US" sz="2800" u="sng"/>
              <a:t>later life-course health and well-being</a:t>
            </a:r>
            <a:r>
              <a:rPr lang="en-US" sz="2800"/>
              <a:t> through improved understanding of the interplay of social, economic, and environmental contexts, disparities, and social participation in work and other roles.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Priorities</a:t>
            </a:r>
            <a:endParaRPr/>
          </a:p>
        </p:txBody>
      </p:sp>
      <p:sp>
        <p:nvSpPr>
          <p:cNvPr id="179" name="Google Shape;179;p3"/>
          <p:cNvSpPr txBox="1"/>
          <p:nvPr>
            <p:ph idx="1" type="body"/>
          </p:nvPr>
        </p:nvSpPr>
        <p:spPr>
          <a:xfrm>
            <a:off x="457200" y="1313896"/>
            <a:ext cx="8229600" cy="45631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b="1" lang="en-US" sz="2960"/>
              <a:t>Fostering </a:t>
            </a:r>
            <a:r>
              <a:rPr lang="en-US" sz="2960"/>
              <a:t>connections among researchers across disciplines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b="1" lang="en-US" sz="2960"/>
              <a:t>Supporting</a:t>
            </a:r>
            <a:r>
              <a:rPr lang="en-US" sz="2960"/>
              <a:t> small-scale, innovative interdisciplinary research projects on the demography and economics of aging with emphasis on contexts, trends, dynamics, and disparities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b="1" lang="en-US" sz="2960"/>
              <a:t>Stimulating</a:t>
            </a:r>
            <a:r>
              <a:rPr lang="en-US" sz="2960"/>
              <a:t> use of large-scale complex data resources for aging research, including IPUMS harmonized data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"/>
          <p:cNvSpPr txBox="1"/>
          <p:nvPr>
            <p:ph type="title"/>
          </p:nvPr>
        </p:nvSpPr>
        <p:spPr>
          <a:xfrm>
            <a:off x="457200" y="274638"/>
            <a:ext cx="8229600" cy="8794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Key Research Themes</a:t>
            </a:r>
            <a:endParaRPr/>
          </a:p>
        </p:txBody>
      </p:sp>
      <p:sp>
        <p:nvSpPr>
          <p:cNvPr id="185" name="Google Shape;185;p4"/>
          <p:cNvSpPr txBox="1"/>
          <p:nvPr>
            <p:ph idx="1" type="body"/>
          </p:nvPr>
        </p:nvSpPr>
        <p:spPr>
          <a:xfrm>
            <a:off x="340796" y="1154097"/>
            <a:ext cx="8549100" cy="47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</a:pPr>
            <a:r>
              <a:rPr lang="en-US" sz="22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Later Life-Course Population Trends in Context</a:t>
            </a:r>
            <a:r>
              <a:rPr lang="en-US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Determinants within and across space, time, and social location of population trends at older ages in physical and cognitive functioning (including AD/ADRD), disability, morbidity, mortality, health and well-being. 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</a:pPr>
            <a:r>
              <a:rPr lang="en-US" sz="22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Life-Course Dynamics as Disparity Mechanisms</a:t>
            </a:r>
            <a:r>
              <a:rPr lang="en-US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How life-course pathways foster disparities in healthy aging, including protective factors (e.g., social engagement and support, income adequacy, positive early determinants, and health behaviors). 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</a:pPr>
            <a:r>
              <a:rPr lang="en-US" sz="22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Interrelationships of Work, Family, Community Participation, and Health</a:t>
            </a:r>
            <a:r>
              <a:rPr lang="en-US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Consequences of later life work, family and community   participation for health outcomes of older workers and retirees. </a:t>
            </a: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2018-03-19T21:36:30Z</dcterms:created>
  <dc:creator>Maura Dunst</dc:creator>
</cp:coreProperties>
</file>