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4" r:id="rId3"/>
    <p:sldId id="266" r:id="rId4"/>
    <p:sldId id="263" r:id="rId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342946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685891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028837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371783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1714729" algn="l" defTabSz="342946" rtl="0" eaLnBrk="1" latinLnBrk="0" hangingPunct="1"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057674" algn="l" defTabSz="342946" rtl="0" eaLnBrk="1" latinLnBrk="0" hangingPunct="1"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2400620" algn="l" defTabSz="342946" rtl="0" eaLnBrk="1" latinLnBrk="0" hangingPunct="1"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2743566" algn="l" defTabSz="342946" rtl="0" eaLnBrk="1" latinLnBrk="0" hangingPunct="1">
      <a:defRPr sz="1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48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229C5-00AF-4B8A-BA5C-04FC97233D2A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5072B4-3732-4510-ACDA-33F9CF587578}">
      <dgm:prSet phldrT="[Text]" custT="1"/>
      <dgm:spPr>
        <a:solidFill>
          <a:srgbClr val="A5A5A5"/>
        </a:solidFill>
      </dgm:spPr>
      <dgm:t>
        <a:bodyPr/>
        <a:lstStyle/>
        <a:p>
          <a:r>
            <a:rPr lang="en-US" sz="1300" b="1" u="sng" dirty="0" smtClean="0"/>
            <a:t>Memory Clinics</a:t>
          </a:r>
        </a:p>
        <a:p>
          <a:r>
            <a:rPr lang="en-US" sz="1300" dirty="0" smtClean="0"/>
            <a:t>Nursing</a:t>
          </a:r>
        </a:p>
        <a:p>
          <a:r>
            <a:rPr lang="en-US" sz="1300" dirty="0" smtClean="0"/>
            <a:t>Medical</a:t>
          </a:r>
          <a:endParaRPr lang="en-US" sz="1300" dirty="0"/>
        </a:p>
      </dgm:t>
    </dgm:pt>
    <dgm:pt modelId="{3D7547A0-4775-4D44-9E11-B0A2E5E2D735}" type="parTrans" cxnId="{F7C923F4-7761-4FBC-B900-272D32998B80}">
      <dgm:prSet/>
      <dgm:spPr/>
      <dgm:t>
        <a:bodyPr/>
        <a:lstStyle/>
        <a:p>
          <a:endParaRPr lang="en-US"/>
        </a:p>
      </dgm:t>
    </dgm:pt>
    <dgm:pt modelId="{1DD45649-DFCA-44EB-A629-E613944BCE00}" type="sibTrans" cxnId="{F7C923F4-7761-4FBC-B900-272D32998B80}">
      <dgm:prSet/>
      <dgm:spPr/>
      <dgm:t>
        <a:bodyPr/>
        <a:lstStyle/>
        <a:p>
          <a:endParaRPr lang="en-US"/>
        </a:p>
      </dgm:t>
    </dgm:pt>
    <dgm:pt modelId="{39F12924-2A8C-4003-AD6C-A42E6504A148}">
      <dgm:prSet phldrT="[Text]" custT="1"/>
      <dgm:spPr>
        <a:solidFill>
          <a:srgbClr val="ED7D31"/>
        </a:solidFill>
      </dgm:spPr>
      <dgm:t>
        <a:bodyPr/>
        <a:lstStyle/>
        <a:p>
          <a:r>
            <a:rPr lang="en-US" sz="1300" b="1" u="sng" dirty="0" smtClean="0"/>
            <a:t>Clinical Research Division</a:t>
          </a:r>
        </a:p>
        <a:p>
          <a:r>
            <a:rPr lang="en-US" sz="1300" dirty="0" smtClean="0"/>
            <a:t>Imaging</a:t>
          </a:r>
        </a:p>
        <a:p>
          <a:r>
            <a:rPr lang="en-US" sz="1300" dirty="0" err="1" smtClean="0"/>
            <a:t>Biospecimens</a:t>
          </a:r>
          <a:endParaRPr lang="en-US" sz="1300" dirty="0" smtClean="0"/>
        </a:p>
        <a:p>
          <a:r>
            <a:rPr lang="en-US" sz="1300" dirty="0" smtClean="0"/>
            <a:t>Epidemiology</a:t>
          </a:r>
        </a:p>
        <a:p>
          <a:r>
            <a:rPr lang="en-US" sz="1300" dirty="0" smtClean="0"/>
            <a:t>Bioinformatics</a:t>
          </a:r>
        </a:p>
        <a:p>
          <a:r>
            <a:rPr lang="en-US" sz="1300" dirty="0" smtClean="0"/>
            <a:t>Intervention Trials</a:t>
          </a:r>
          <a:endParaRPr lang="en-US" sz="1300" dirty="0"/>
        </a:p>
      </dgm:t>
    </dgm:pt>
    <dgm:pt modelId="{12F3A9FC-4A98-46A6-B662-9936112B4170}" type="parTrans" cxnId="{5289312F-7AE4-4D45-A8C2-8B03E027D1DD}">
      <dgm:prSet/>
      <dgm:spPr/>
      <dgm:t>
        <a:bodyPr/>
        <a:lstStyle/>
        <a:p>
          <a:endParaRPr lang="en-US"/>
        </a:p>
      </dgm:t>
    </dgm:pt>
    <dgm:pt modelId="{F769D3B8-B5E0-4DB5-BE57-8CEF058C7B1B}" type="sibTrans" cxnId="{5289312F-7AE4-4D45-A8C2-8B03E027D1DD}">
      <dgm:prSet/>
      <dgm:spPr>
        <a:solidFill>
          <a:srgbClr val="ED7D31"/>
        </a:solidFill>
      </dgm:spPr>
      <dgm:t>
        <a:bodyPr/>
        <a:lstStyle/>
        <a:p>
          <a:endParaRPr lang="en-US"/>
        </a:p>
      </dgm:t>
    </dgm:pt>
    <dgm:pt modelId="{9D4BEBFD-B3DD-41AE-BAB1-45D033BEF6E4}">
      <dgm:prSet phldrT="[Text]" custT="1"/>
      <dgm:spPr>
        <a:solidFill>
          <a:srgbClr val="76B1E6"/>
        </a:solidFill>
      </dgm:spPr>
      <dgm:t>
        <a:bodyPr/>
        <a:lstStyle/>
        <a:p>
          <a:r>
            <a:rPr lang="en-US" sz="1300" b="1" u="sng" dirty="0" smtClean="0"/>
            <a:t>Drug Development Division</a:t>
          </a:r>
        </a:p>
        <a:p>
          <a:r>
            <a:rPr lang="en-US" sz="1300" dirty="0" smtClean="0"/>
            <a:t>Chemical Biology</a:t>
          </a:r>
        </a:p>
        <a:p>
          <a:r>
            <a:rPr lang="en-US" sz="1300" dirty="0" smtClean="0"/>
            <a:t>Cell Biology</a:t>
          </a:r>
        </a:p>
        <a:p>
          <a:r>
            <a:rPr lang="en-US" sz="1300" dirty="0" smtClean="0"/>
            <a:t>Pharmacology</a:t>
          </a:r>
        </a:p>
        <a:p>
          <a:r>
            <a:rPr lang="en-US" sz="1300" dirty="0" smtClean="0"/>
            <a:t>Target Validation</a:t>
          </a:r>
          <a:endParaRPr lang="en-US" sz="1300" dirty="0"/>
        </a:p>
      </dgm:t>
    </dgm:pt>
    <dgm:pt modelId="{ABE9BC6F-316F-4B42-88E5-D7A29A265772}" type="parTrans" cxnId="{753327A8-D3F8-43E3-9C91-26AFAD70F7CA}">
      <dgm:prSet/>
      <dgm:spPr/>
      <dgm:t>
        <a:bodyPr/>
        <a:lstStyle/>
        <a:p>
          <a:endParaRPr lang="en-US"/>
        </a:p>
      </dgm:t>
    </dgm:pt>
    <dgm:pt modelId="{0DFEA83F-A245-4551-BF8A-F612E5D7807B}" type="sibTrans" cxnId="{753327A8-D3F8-43E3-9C91-26AFAD70F7CA}">
      <dgm:prSet/>
      <dgm:spPr>
        <a:solidFill>
          <a:srgbClr val="76B1E6"/>
        </a:solidFill>
      </dgm:spPr>
      <dgm:t>
        <a:bodyPr/>
        <a:lstStyle/>
        <a:p>
          <a:endParaRPr lang="en-US"/>
        </a:p>
      </dgm:t>
    </dgm:pt>
    <dgm:pt modelId="{69BA777F-2AD5-4464-97EE-34828C5BACD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300" b="1" u="sng" dirty="0" smtClean="0"/>
            <a:t>Care Delivery Division </a:t>
          </a:r>
        </a:p>
        <a:p>
          <a:r>
            <a:rPr lang="en-US" sz="1300" dirty="0" smtClean="0"/>
            <a:t>Healthcare Systems</a:t>
          </a:r>
        </a:p>
        <a:p>
          <a:r>
            <a:rPr lang="en-US" sz="1300" dirty="0" smtClean="0"/>
            <a:t>Outreach</a:t>
          </a:r>
        </a:p>
        <a:p>
          <a:r>
            <a:rPr lang="en-US" sz="1300" dirty="0" smtClean="0"/>
            <a:t>Education</a:t>
          </a:r>
        </a:p>
        <a:p>
          <a:r>
            <a:rPr lang="en-US" sz="1300" dirty="0" smtClean="0"/>
            <a:t>Support and Services</a:t>
          </a:r>
        </a:p>
        <a:p>
          <a:endParaRPr lang="en-US" sz="1400" dirty="0"/>
        </a:p>
      </dgm:t>
    </dgm:pt>
    <dgm:pt modelId="{3957742C-906B-4DDC-A9F7-49ABC0B74A3B}" type="parTrans" cxnId="{C5AA11C7-2B2B-405E-AC01-E2224E6BCF64}">
      <dgm:prSet/>
      <dgm:spPr/>
      <dgm:t>
        <a:bodyPr/>
        <a:lstStyle/>
        <a:p>
          <a:endParaRPr lang="en-US"/>
        </a:p>
      </dgm:t>
    </dgm:pt>
    <dgm:pt modelId="{1CD09FCD-A0B4-43FA-AC28-AF54610F795F}" type="sibTrans" cxnId="{C5AA11C7-2B2B-405E-AC01-E2224E6BCF64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8EEF9E71-CE4F-49E9-9349-D95CB537D9E5}">
      <dgm:prSet phldrT="[Text]"/>
      <dgm:spPr/>
      <dgm:t>
        <a:bodyPr/>
        <a:lstStyle/>
        <a:p>
          <a:endParaRPr lang="en-US" dirty="0"/>
        </a:p>
      </dgm:t>
    </dgm:pt>
    <dgm:pt modelId="{9C062DE0-572F-4BE6-9C41-3F884314B365}" type="parTrans" cxnId="{9F35560E-1FA3-4AF9-9C7D-81B5B80A1AC3}">
      <dgm:prSet/>
      <dgm:spPr/>
      <dgm:t>
        <a:bodyPr/>
        <a:lstStyle/>
        <a:p>
          <a:endParaRPr lang="en-US"/>
        </a:p>
      </dgm:t>
    </dgm:pt>
    <dgm:pt modelId="{069063A2-72F5-4A68-91EA-E6F35D7E0229}" type="sibTrans" cxnId="{9F35560E-1FA3-4AF9-9C7D-81B5B80A1AC3}">
      <dgm:prSet/>
      <dgm:spPr/>
      <dgm:t>
        <a:bodyPr/>
        <a:lstStyle/>
        <a:p>
          <a:endParaRPr lang="en-US"/>
        </a:p>
      </dgm:t>
    </dgm:pt>
    <dgm:pt modelId="{D8A5C6F1-F7D5-45CF-A22E-1C29AE3F58CD}" type="pres">
      <dgm:prSet presAssocID="{3AA229C5-00AF-4B8A-BA5C-04FC97233D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F71BD2-3346-471C-808F-ACF713FA3BE2}" type="pres">
      <dgm:prSet presAssocID="{7E5072B4-3732-4510-ACDA-33F9CF587578}" presName="centerShape" presStyleLbl="node0" presStyleIdx="0" presStyleCnt="1" custScaleX="94789" custScaleY="92140"/>
      <dgm:spPr/>
      <dgm:t>
        <a:bodyPr/>
        <a:lstStyle/>
        <a:p>
          <a:endParaRPr lang="en-US"/>
        </a:p>
      </dgm:t>
    </dgm:pt>
    <dgm:pt modelId="{53E124D9-6AAF-4561-B5A1-EBD769E93482}" type="pres">
      <dgm:prSet presAssocID="{39F12924-2A8C-4003-AD6C-A42E6504A148}" presName="node" presStyleLbl="node1" presStyleIdx="0" presStyleCnt="3" custScaleX="203725" custScaleY="203725" custRadScaleRad="101372" custRadScaleInc="-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A2E7A-912C-49EF-9D67-BFA2EACAB8AD}" type="pres">
      <dgm:prSet presAssocID="{39F12924-2A8C-4003-AD6C-A42E6504A148}" presName="dummy" presStyleCnt="0"/>
      <dgm:spPr/>
      <dgm:t>
        <a:bodyPr/>
        <a:lstStyle/>
        <a:p>
          <a:endParaRPr lang="en-US"/>
        </a:p>
      </dgm:t>
    </dgm:pt>
    <dgm:pt modelId="{77785FFE-6D0A-4727-AA66-C2146D53B7B1}" type="pres">
      <dgm:prSet presAssocID="{F769D3B8-B5E0-4DB5-BE57-8CEF058C7B1B}" presName="sibTrans" presStyleLbl="sibTrans2D1" presStyleIdx="0" presStyleCnt="3" custLinFactNeighborX="0" custLinFactNeighborY="356"/>
      <dgm:spPr/>
      <dgm:t>
        <a:bodyPr/>
        <a:lstStyle/>
        <a:p>
          <a:endParaRPr lang="en-US"/>
        </a:p>
      </dgm:t>
    </dgm:pt>
    <dgm:pt modelId="{EFA76C8C-95F8-457A-8A5F-28727FB83825}" type="pres">
      <dgm:prSet presAssocID="{9D4BEBFD-B3DD-41AE-BAB1-45D033BEF6E4}" presName="node" presStyleLbl="node1" presStyleIdx="1" presStyleCnt="3" custScaleX="203725" custScaleY="203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F5414-1BE9-42D6-877C-DB9623A278FC}" type="pres">
      <dgm:prSet presAssocID="{9D4BEBFD-B3DD-41AE-BAB1-45D033BEF6E4}" presName="dummy" presStyleCnt="0"/>
      <dgm:spPr/>
      <dgm:t>
        <a:bodyPr/>
        <a:lstStyle/>
        <a:p>
          <a:endParaRPr lang="en-US"/>
        </a:p>
      </dgm:t>
    </dgm:pt>
    <dgm:pt modelId="{308AB312-251D-410B-9B06-50CEC681E7F5}" type="pres">
      <dgm:prSet presAssocID="{0DFEA83F-A245-4551-BF8A-F612E5D7807B}" presName="sibTrans" presStyleLbl="sibTrans2D1" presStyleIdx="1" presStyleCnt="3" custLinFactNeighborX="183" custLinFactNeighborY="-1122"/>
      <dgm:spPr/>
      <dgm:t>
        <a:bodyPr/>
        <a:lstStyle/>
        <a:p>
          <a:endParaRPr lang="en-US"/>
        </a:p>
      </dgm:t>
    </dgm:pt>
    <dgm:pt modelId="{C464A5C2-2A7C-4F1C-BE8E-B0E1D169E0CC}" type="pres">
      <dgm:prSet presAssocID="{69BA777F-2AD5-4464-97EE-34828C5BACD6}" presName="node" presStyleLbl="node1" presStyleIdx="2" presStyleCnt="3" custScaleX="203725" custScaleY="203725" custRadScaleRad="100641" custRadScaleInc="3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80073-1C32-4FF8-8586-6BFA89FB590B}" type="pres">
      <dgm:prSet presAssocID="{69BA777F-2AD5-4464-97EE-34828C5BACD6}" presName="dummy" presStyleCnt="0"/>
      <dgm:spPr/>
      <dgm:t>
        <a:bodyPr/>
        <a:lstStyle/>
        <a:p>
          <a:endParaRPr lang="en-US"/>
        </a:p>
      </dgm:t>
    </dgm:pt>
    <dgm:pt modelId="{AF60C0F4-64E9-4357-B047-8480EBFE2000}" type="pres">
      <dgm:prSet presAssocID="{1CD09FCD-A0B4-43FA-AC28-AF54610F795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5AA11C7-2B2B-405E-AC01-E2224E6BCF64}" srcId="{7E5072B4-3732-4510-ACDA-33F9CF587578}" destId="{69BA777F-2AD5-4464-97EE-34828C5BACD6}" srcOrd="2" destOrd="0" parTransId="{3957742C-906B-4DDC-A9F7-49ABC0B74A3B}" sibTransId="{1CD09FCD-A0B4-43FA-AC28-AF54610F795F}"/>
    <dgm:cxn modelId="{190494D1-436F-4367-A09C-8FF1A81C808D}" type="presOf" srcId="{F769D3B8-B5E0-4DB5-BE57-8CEF058C7B1B}" destId="{77785FFE-6D0A-4727-AA66-C2146D53B7B1}" srcOrd="0" destOrd="0" presId="urn:microsoft.com/office/officeart/2005/8/layout/radial6"/>
    <dgm:cxn modelId="{5289312F-7AE4-4D45-A8C2-8B03E027D1DD}" srcId="{7E5072B4-3732-4510-ACDA-33F9CF587578}" destId="{39F12924-2A8C-4003-AD6C-A42E6504A148}" srcOrd="0" destOrd="0" parTransId="{12F3A9FC-4A98-46A6-B662-9936112B4170}" sibTransId="{F769D3B8-B5E0-4DB5-BE57-8CEF058C7B1B}"/>
    <dgm:cxn modelId="{753327A8-D3F8-43E3-9C91-26AFAD70F7CA}" srcId="{7E5072B4-3732-4510-ACDA-33F9CF587578}" destId="{9D4BEBFD-B3DD-41AE-BAB1-45D033BEF6E4}" srcOrd="1" destOrd="0" parTransId="{ABE9BC6F-316F-4B42-88E5-D7A29A265772}" sibTransId="{0DFEA83F-A245-4551-BF8A-F612E5D7807B}"/>
    <dgm:cxn modelId="{F7C923F4-7761-4FBC-B900-272D32998B80}" srcId="{3AA229C5-00AF-4B8A-BA5C-04FC97233D2A}" destId="{7E5072B4-3732-4510-ACDA-33F9CF587578}" srcOrd="0" destOrd="0" parTransId="{3D7547A0-4775-4D44-9E11-B0A2E5E2D735}" sibTransId="{1DD45649-DFCA-44EB-A629-E613944BCE00}"/>
    <dgm:cxn modelId="{EF5CF27A-87E7-498F-BB27-A2E0F41E85D1}" type="presOf" srcId="{7E5072B4-3732-4510-ACDA-33F9CF587578}" destId="{F0F71BD2-3346-471C-808F-ACF713FA3BE2}" srcOrd="0" destOrd="0" presId="urn:microsoft.com/office/officeart/2005/8/layout/radial6"/>
    <dgm:cxn modelId="{EACF8ADF-6D13-408D-B819-DC1D3EB45BCA}" type="presOf" srcId="{3AA229C5-00AF-4B8A-BA5C-04FC97233D2A}" destId="{D8A5C6F1-F7D5-45CF-A22E-1C29AE3F58CD}" srcOrd="0" destOrd="0" presId="urn:microsoft.com/office/officeart/2005/8/layout/radial6"/>
    <dgm:cxn modelId="{9F35560E-1FA3-4AF9-9C7D-81B5B80A1AC3}" srcId="{3AA229C5-00AF-4B8A-BA5C-04FC97233D2A}" destId="{8EEF9E71-CE4F-49E9-9349-D95CB537D9E5}" srcOrd="1" destOrd="0" parTransId="{9C062DE0-572F-4BE6-9C41-3F884314B365}" sibTransId="{069063A2-72F5-4A68-91EA-E6F35D7E0229}"/>
    <dgm:cxn modelId="{0F43E68F-E788-43A4-81F9-DCD6FF028660}" type="presOf" srcId="{39F12924-2A8C-4003-AD6C-A42E6504A148}" destId="{53E124D9-6AAF-4561-B5A1-EBD769E93482}" srcOrd="0" destOrd="0" presId="urn:microsoft.com/office/officeart/2005/8/layout/radial6"/>
    <dgm:cxn modelId="{546BF46C-6B41-45ED-9742-9A0468081095}" type="presOf" srcId="{0DFEA83F-A245-4551-BF8A-F612E5D7807B}" destId="{308AB312-251D-410B-9B06-50CEC681E7F5}" srcOrd="0" destOrd="0" presId="urn:microsoft.com/office/officeart/2005/8/layout/radial6"/>
    <dgm:cxn modelId="{4937A849-AD12-4C6F-8BF9-CDD53CD65CFD}" type="presOf" srcId="{69BA777F-2AD5-4464-97EE-34828C5BACD6}" destId="{C464A5C2-2A7C-4F1C-BE8E-B0E1D169E0CC}" srcOrd="0" destOrd="0" presId="urn:microsoft.com/office/officeart/2005/8/layout/radial6"/>
    <dgm:cxn modelId="{BDC2FF48-AF5E-4AF6-AA7C-DA14C9A33C2E}" type="presOf" srcId="{9D4BEBFD-B3DD-41AE-BAB1-45D033BEF6E4}" destId="{EFA76C8C-95F8-457A-8A5F-28727FB83825}" srcOrd="0" destOrd="0" presId="urn:microsoft.com/office/officeart/2005/8/layout/radial6"/>
    <dgm:cxn modelId="{C1442A2D-FC22-400D-A02A-7694EE566745}" type="presOf" srcId="{1CD09FCD-A0B4-43FA-AC28-AF54610F795F}" destId="{AF60C0F4-64E9-4357-B047-8480EBFE2000}" srcOrd="0" destOrd="0" presId="urn:microsoft.com/office/officeart/2005/8/layout/radial6"/>
    <dgm:cxn modelId="{6137D347-5E9F-402C-A9E5-ABBDE7748405}" type="presParOf" srcId="{D8A5C6F1-F7D5-45CF-A22E-1C29AE3F58CD}" destId="{F0F71BD2-3346-471C-808F-ACF713FA3BE2}" srcOrd="0" destOrd="0" presId="urn:microsoft.com/office/officeart/2005/8/layout/radial6"/>
    <dgm:cxn modelId="{0C9E4CD2-F08F-4A2D-8327-595B324F7321}" type="presParOf" srcId="{D8A5C6F1-F7D5-45CF-A22E-1C29AE3F58CD}" destId="{53E124D9-6AAF-4561-B5A1-EBD769E93482}" srcOrd="1" destOrd="0" presId="urn:microsoft.com/office/officeart/2005/8/layout/radial6"/>
    <dgm:cxn modelId="{913726FA-7725-4E12-A95D-5361562B0B6C}" type="presParOf" srcId="{D8A5C6F1-F7D5-45CF-A22E-1C29AE3F58CD}" destId="{BA0A2E7A-912C-49EF-9D67-BFA2EACAB8AD}" srcOrd="2" destOrd="0" presId="urn:microsoft.com/office/officeart/2005/8/layout/radial6"/>
    <dgm:cxn modelId="{7A078FD1-7CCC-4861-A73A-8AE2D54B2032}" type="presParOf" srcId="{D8A5C6F1-F7D5-45CF-A22E-1C29AE3F58CD}" destId="{77785FFE-6D0A-4727-AA66-C2146D53B7B1}" srcOrd="3" destOrd="0" presId="urn:microsoft.com/office/officeart/2005/8/layout/radial6"/>
    <dgm:cxn modelId="{F9FB0F82-07E1-433B-ABFF-68B33B1E4A23}" type="presParOf" srcId="{D8A5C6F1-F7D5-45CF-A22E-1C29AE3F58CD}" destId="{EFA76C8C-95F8-457A-8A5F-28727FB83825}" srcOrd="4" destOrd="0" presId="urn:microsoft.com/office/officeart/2005/8/layout/radial6"/>
    <dgm:cxn modelId="{F74F1B4D-8C66-4362-89BC-8AB0EA99DF9F}" type="presParOf" srcId="{D8A5C6F1-F7D5-45CF-A22E-1C29AE3F58CD}" destId="{E63F5414-1BE9-42D6-877C-DB9623A278FC}" srcOrd="5" destOrd="0" presId="urn:microsoft.com/office/officeart/2005/8/layout/radial6"/>
    <dgm:cxn modelId="{21687CAD-72E6-435D-AD0D-E52241BBC18F}" type="presParOf" srcId="{D8A5C6F1-F7D5-45CF-A22E-1C29AE3F58CD}" destId="{308AB312-251D-410B-9B06-50CEC681E7F5}" srcOrd="6" destOrd="0" presId="urn:microsoft.com/office/officeart/2005/8/layout/radial6"/>
    <dgm:cxn modelId="{0B4933E6-5474-4409-A047-9B1FAE6B758D}" type="presParOf" srcId="{D8A5C6F1-F7D5-45CF-A22E-1C29AE3F58CD}" destId="{C464A5C2-2A7C-4F1C-BE8E-B0E1D169E0CC}" srcOrd="7" destOrd="0" presId="urn:microsoft.com/office/officeart/2005/8/layout/radial6"/>
    <dgm:cxn modelId="{DB108CE8-E13C-4837-8FEE-47B234DF0D0D}" type="presParOf" srcId="{D8A5C6F1-F7D5-45CF-A22E-1C29AE3F58CD}" destId="{8C180073-1C32-4FF8-8586-6BFA89FB590B}" srcOrd="8" destOrd="0" presId="urn:microsoft.com/office/officeart/2005/8/layout/radial6"/>
    <dgm:cxn modelId="{C4F504DF-AAA1-40EC-AB6A-980048E44AB4}" type="presParOf" srcId="{D8A5C6F1-F7D5-45CF-A22E-1C29AE3F58CD}" destId="{AF60C0F4-64E9-4357-B047-8480EBFE200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0C0F4-64E9-4357-B047-8480EBFE2000}">
      <dsp:nvSpPr>
        <dsp:cNvPr id="0" name=""/>
        <dsp:cNvSpPr/>
      </dsp:nvSpPr>
      <dsp:spPr>
        <a:xfrm>
          <a:off x="1251412" y="754891"/>
          <a:ext cx="3286169" cy="3286169"/>
        </a:xfrm>
        <a:prstGeom prst="blockArc">
          <a:avLst>
            <a:gd name="adj1" fmla="val 9069421"/>
            <a:gd name="adj2" fmla="val 16208692"/>
            <a:gd name="adj3" fmla="val 464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AB312-251D-410B-9B06-50CEC681E7F5}">
      <dsp:nvSpPr>
        <dsp:cNvPr id="0" name=""/>
        <dsp:cNvSpPr/>
      </dsp:nvSpPr>
      <dsp:spPr>
        <a:xfrm>
          <a:off x="1263157" y="728518"/>
          <a:ext cx="3286169" cy="3286169"/>
        </a:xfrm>
        <a:prstGeom prst="blockArc">
          <a:avLst>
            <a:gd name="adj1" fmla="val 1774104"/>
            <a:gd name="adj2" fmla="val 9095039"/>
            <a:gd name="adj3" fmla="val 4640"/>
          </a:avLst>
        </a:prstGeom>
        <a:solidFill>
          <a:srgbClr val="76B1E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85FFE-6D0A-4727-AA66-C2146D53B7B1}">
      <dsp:nvSpPr>
        <dsp:cNvPr id="0" name=""/>
        <dsp:cNvSpPr/>
      </dsp:nvSpPr>
      <dsp:spPr>
        <a:xfrm>
          <a:off x="1263159" y="766577"/>
          <a:ext cx="3286169" cy="3286169"/>
        </a:xfrm>
        <a:prstGeom prst="blockArc">
          <a:avLst>
            <a:gd name="adj1" fmla="val 16183531"/>
            <a:gd name="adj2" fmla="val 1800046"/>
            <a:gd name="adj3" fmla="val 4640"/>
          </a:avLst>
        </a:prstGeom>
        <a:solidFill>
          <a:srgbClr val="ED7D3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71BD2-3346-471C-808F-ACF713FA3BE2}">
      <dsp:nvSpPr>
        <dsp:cNvPr id="0" name=""/>
        <dsp:cNvSpPr/>
      </dsp:nvSpPr>
      <dsp:spPr>
        <a:xfrm>
          <a:off x="2189289" y="1701072"/>
          <a:ext cx="1433889" cy="1393817"/>
        </a:xfrm>
        <a:prstGeom prst="ellips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/>
            <a:t>Memory Clinics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Nursing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Medical</a:t>
          </a:r>
          <a:endParaRPr lang="en-US" sz="1300" kern="1200" dirty="0"/>
        </a:p>
      </dsp:txBody>
      <dsp:txXfrm>
        <a:off x="2399277" y="1905192"/>
        <a:ext cx="1013913" cy="985577"/>
      </dsp:txXfrm>
    </dsp:sp>
    <dsp:sp modelId="{53E124D9-6AAF-4561-B5A1-EBD769E93482}">
      <dsp:nvSpPr>
        <dsp:cNvPr id="0" name=""/>
        <dsp:cNvSpPr/>
      </dsp:nvSpPr>
      <dsp:spPr>
        <a:xfrm>
          <a:off x="1819931" y="-285606"/>
          <a:ext cx="2157248" cy="2157248"/>
        </a:xfrm>
        <a:prstGeom prst="ellipse">
          <a:avLst/>
        </a:prstGeom>
        <a:solidFill>
          <a:srgbClr val="ED7D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/>
            <a:t>Clinical Research Division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Imaging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Biospecimens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Epidemiology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Bioinformatics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Intervention Trials</a:t>
          </a:r>
          <a:endParaRPr lang="en-US" sz="1300" kern="1200" dirty="0"/>
        </a:p>
      </dsp:txBody>
      <dsp:txXfrm>
        <a:off x="2135853" y="30316"/>
        <a:ext cx="1525404" cy="1525404"/>
      </dsp:txXfrm>
    </dsp:sp>
    <dsp:sp modelId="{EFA76C8C-95F8-457A-8A5F-28727FB83825}">
      <dsp:nvSpPr>
        <dsp:cNvPr id="0" name=""/>
        <dsp:cNvSpPr/>
      </dsp:nvSpPr>
      <dsp:spPr>
        <a:xfrm>
          <a:off x="3217549" y="2121839"/>
          <a:ext cx="2157248" cy="2157248"/>
        </a:xfrm>
        <a:prstGeom prst="ellipse">
          <a:avLst/>
        </a:prstGeom>
        <a:solidFill>
          <a:srgbClr val="76B1E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/>
            <a:t>Drug Development Division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Chemical Biology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Cell Biology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Pharmacology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Target Validation</a:t>
          </a:r>
          <a:endParaRPr lang="en-US" sz="1300" kern="1200" dirty="0"/>
        </a:p>
      </dsp:txBody>
      <dsp:txXfrm>
        <a:off x="3533471" y="2437761"/>
        <a:ext cx="1525404" cy="1525404"/>
      </dsp:txXfrm>
    </dsp:sp>
    <dsp:sp modelId="{C464A5C2-2A7C-4F1C-BE8E-B0E1D169E0CC}">
      <dsp:nvSpPr>
        <dsp:cNvPr id="0" name=""/>
        <dsp:cNvSpPr/>
      </dsp:nvSpPr>
      <dsp:spPr>
        <a:xfrm>
          <a:off x="410013" y="2093604"/>
          <a:ext cx="2157248" cy="215724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/>
            <a:t>Care Delivery Division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Healthcare Systems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Outreach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Education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Support and Services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725935" y="2409526"/>
        <a:ext cx="1525404" cy="1525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D8C384-8CC3-0C49-844C-FC9C7E289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1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34294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68589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02883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3717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1714729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anja/Documents/5-resources/ppt/2018%20ppt-with%20R/new/working%20files/graphics_HD-title-maroon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90550"/>
            <a:ext cx="8001000" cy="857250"/>
          </a:xfrm>
        </p:spPr>
        <p:txBody>
          <a:bodyPr/>
          <a:lstStyle>
            <a:lvl1pPr algn="l">
              <a:defRPr>
                <a:solidFill>
                  <a:srgbClr val="7A001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0750"/>
            <a:ext cx="8001000" cy="45720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46" indent="0">
              <a:buNone/>
              <a:defRPr sz="1800">
                <a:solidFill>
                  <a:srgbClr val="FFFFFF"/>
                </a:solidFill>
              </a:defRPr>
            </a:lvl2pPr>
            <a:lvl3pPr marL="685891" indent="0">
              <a:buNone/>
              <a:defRPr sz="1800">
                <a:solidFill>
                  <a:srgbClr val="FFFFFF"/>
                </a:solidFill>
              </a:defRPr>
            </a:lvl3pPr>
            <a:lvl4pPr marL="1028837" indent="0">
              <a:buNone/>
              <a:defRPr sz="1800">
                <a:solidFill>
                  <a:srgbClr val="FFFFFF"/>
                </a:solidFill>
              </a:defRPr>
            </a:lvl4pPr>
            <a:lvl5pPr marL="1371783" indent="0">
              <a:buNone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Presenter/unit/department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647950"/>
            <a:ext cx="8001000" cy="381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46" indent="0">
              <a:buNone/>
              <a:defRPr sz="1200">
                <a:solidFill>
                  <a:srgbClr val="FFFFFF"/>
                </a:solidFill>
              </a:defRPr>
            </a:lvl2pPr>
            <a:lvl3pPr marL="685891" indent="0">
              <a:buNone/>
              <a:defRPr sz="1200">
                <a:solidFill>
                  <a:srgbClr val="FFFFFF"/>
                </a:solidFill>
              </a:defRPr>
            </a:lvl3pPr>
            <a:lvl4pPr marL="1028837" indent="0">
              <a:buNone/>
              <a:defRPr sz="1200">
                <a:solidFill>
                  <a:srgbClr val="FFFFFF"/>
                </a:solidFill>
              </a:defRPr>
            </a:lvl4pPr>
            <a:lvl5pPr marL="1371783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3" name="graphics_HD-title-maroon.png" descr="/Users/ranja/Documents/5-resources/ppt/2018 ppt-with R/new/working files/graphics_HD-title-maroon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60470"/>
            <a:ext cx="9144000" cy="138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0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22860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0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46" indent="0">
              <a:buNone/>
              <a:defRPr sz="1400"/>
            </a:lvl2pPr>
            <a:lvl3pPr marL="685891" indent="0">
              <a:buNone/>
              <a:defRPr sz="1200"/>
            </a:lvl3pPr>
            <a:lvl4pPr marL="1028837" indent="0">
              <a:buNone/>
              <a:defRPr sz="1100"/>
            </a:lvl4pPr>
            <a:lvl5pPr marL="1371783" indent="0">
              <a:buNone/>
              <a:defRPr sz="1100"/>
            </a:lvl5pPr>
            <a:lvl6pPr marL="1714729" indent="0">
              <a:buNone/>
              <a:defRPr sz="1100"/>
            </a:lvl6pPr>
            <a:lvl7pPr marL="2057674" indent="0">
              <a:buNone/>
              <a:defRPr sz="1100"/>
            </a:lvl7pPr>
            <a:lvl8pPr marL="2400620" indent="0">
              <a:buNone/>
              <a:defRPr sz="1100"/>
            </a:lvl8pPr>
            <a:lvl9pPr marL="2743566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893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4450"/>
            <a:ext cx="3810000" cy="2971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3810000" cy="2971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58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9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6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29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54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26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Users/ranja/Documents/5-resources/ppt/2018%20ppt-with%20R/new/working%20files/graphics_HD-M-maroon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4450"/>
            <a:ext cx="777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graphics_HD-M-maroon.png" descr="/Users/ranja/Documents/5-resources/ppt/2018 ppt-with R/new/working files/graphics_HD-M-maroon.png"/>
          <p:cNvPicPr>
            <a:picLocks noChangeAspect="1"/>
          </p:cNvPicPr>
          <p:nvPr userDrawn="1"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852035"/>
            <a:ext cx="9144000" cy="2914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0">
          <a:solidFill>
            <a:srgbClr val="7A001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Corbe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Corbe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Corbe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Corbel" charset="0"/>
          <a:ea typeface="ＭＳ Ｐゴシック" charset="0"/>
          <a:cs typeface="ＭＳ Ｐゴシック" charset="0"/>
        </a:defRPr>
      </a:lvl5pPr>
      <a:lvl6pPr marL="342946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685891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028837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371783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57209" indent="-257209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557287" indent="-214341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100">
          <a:solidFill>
            <a:srgbClr val="595959"/>
          </a:solidFill>
          <a:latin typeface="+mn-lt"/>
          <a:ea typeface="ＭＳ Ｐゴシック" charset="0"/>
        </a:defRPr>
      </a:lvl2pPr>
      <a:lvl3pPr marL="857364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1800">
          <a:solidFill>
            <a:srgbClr val="595959"/>
          </a:solidFill>
          <a:latin typeface="+mn-lt"/>
          <a:ea typeface="ＭＳ Ｐゴシック" charset="0"/>
        </a:defRPr>
      </a:lvl3pPr>
      <a:lvl4pPr marL="1200310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1500">
          <a:solidFill>
            <a:srgbClr val="595959"/>
          </a:solidFill>
          <a:latin typeface="+mn-lt"/>
          <a:ea typeface="ＭＳ Ｐゴシック" charset="0"/>
        </a:defRPr>
      </a:lvl4pPr>
      <a:lvl5pPr marL="1543256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1500">
          <a:solidFill>
            <a:srgbClr val="595959"/>
          </a:solidFill>
          <a:latin typeface="+mn-lt"/>
          <a:ea typeface="ＭＳ Ｐゴシック" charset="0"/>
        </a:defRPr>
      </a:lvl5pPr>
      <a:lvl6pPr marL="1886201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9147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2093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5039" indent="-171473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anja/Documents/5-resources/ppt/2018%20ppt-with%20R/new/working%20files/graphics_HD-end-maroon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N. Bud Grossman Center for Memory Research and Care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Karen Hsiao Ashe, MD, PhD</a:t>
            </a:r>
          </a:p>
          <a:p>
            <a:r>
              <a:rPr lang="en-US" dirty="0"/>
              <a:t>Director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2876550"/>
            <a:ext cx="8001000" cy="381000"/>
          </a:xfrm>
        </p:spPr>
        <p:txBody>
          <a:bodyPr/>
          <a:lstStyle/>
          <a:p>
            <a:r>
              <a:rPr lang="en-US" dirty="0" smtClean="0"/>
              <a:t>September,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4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3950"/>
            <a:ext cx="7772400" cy="2971800"/>
          </a:xfrm>
        </p:spPr>
        <p:txBody>
          <a:bodyPr/>
          <a:lstStyle/>
          <a:p>
            <a:r>
              <a:rPr lang="en-US" sz="2000" b="1" dirty="0"/>
              <a:t>Vision</a:t>
            </a:r>
          </a:p>
          <a:p>
            <a:pPr lvl="1"/>
            <a:r>
              <a:rPr lang="en-US" sz="1800" dirty="0"/>
              <a:t>A world without dementia</a:t>
            </a:r>
          </a:p>
          <a:p>
            <a:r>
              <a:rPr lang="en-US" sz="2000" b="1" dirty="0"/>
              <a:t>Mission</a:t>
            </a:r>
          </a:p>
          <a:p>
            <a:pPr lvl="1"/>
            <a:r>
              <a:rPr lang="en-US" sz="1800" dirty="0"/>
              <a:t>Advance clinical research, drug discovery, and care research on Alzheimer’s and other dementias </a:t>
            </a:r>
          </a:p>
          <a:p>
            <a:pPr lvl="1"/>
            <a:r>
              <a:rPr lang="en-US" sz="1800" dirty="0"/>
              <a:t>Create meaningful new drugs to treat patients living with dementia</a:t>
            </a:r>
          </a:p>
          <a:p>
            <a:pPr lvl="1"/>
            <a:r>
              <a:rPr lang="en-US" sz="1800" dirty="0"/>
              <a:t>Deliver state-of-the-art care by integrating best medical and nursing health practices  </a:t>
            </a:r>
          </a:p>
          <a:p>
            <a:pPr lvl="1"/>
            <a:r>
              <a:rPr lang="en-US" sz="1800" dirty="0"/>
              <a:t>Foster innovations in memory research and care through interdisciplinary collaborations within a center without walls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590728022"/>
              </p:ext>
            </p:extLst>
          </p:nvPr>
        </p:nvGraphicFramePr>
        <p:xfrm>
          <a:off x="2209800" y="361950"/>
          <a:ext cx="5812468" cy="3993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 bwMode="auto">
          <a:xfrm>
            <a:off x="273717" y="1333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300" b="0">
                <a:solidFill>
                  <a:srgbClr val="7A0019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Corbel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Corbel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Corbel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Corbel" charset="0"/>
                <a:ea typeface="ＭＳ Ｐゴシック" charset="0"/>
                <a:cs typeface="ＭＳ Ｐゴシック" charset="0"/>
              </a:defRPr>
            </a:lvl5pPr>
            <a:lvl6pPr marL="34294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891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837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783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kern="0" dirty="0" smtClean="0"/>
              <a:t>Organization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090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s_HD-end-maroon.png" descr="/Users/ranja/Documents/5-resources/ppt/2018 ppt-with R/new/working files/graphics_HD-end-maroon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061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09538"/>
      </p:ext>
    </p:extLst>
  </p:cSld>
  <p:clrMapOvr>
    <a:masterClrMapping/>
  </p:clrMapOvr>
</p:sld>
</file>

<file path=ppt/theme/theme1.xml><?xml version="1.0" encoding="utf-8"?>
<a:theme xmlns:a="http://schemas.openxmlformats.org/drawingml/2006/main" name="SVP-regents-PowerPoint-HD-3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D7D9D7"/>
      </a:lt2>
      <a:accent1>
        <a:srgbClr val="7A0019"/>
      </a:accent1>
      <a:accent2>
        <a:srgbClr val="FFCC33"/>
      </a:accent2>
      <a:accent3>
        <a:srgbClr val="C82936"/>
      </a:accent3>
      <a:accent4>
        <a:srgbClr val="003D4C"/>
      </a:accent4>
      <a:accent5>
        <a:srgbClr val="79C9C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UMN-HD-1</Template>
  <TotalTime>8</TotalTime>
  <Words>117</Words>
  <Application>Microsoft Office PowerPoint</Application>
  <PresentationFormat>On-screen Show (16:9)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Corbel</vt:lpstr>
      <vt:lpstr>SVP-regents-PowerPoint-HD-3</vt:lpstr>
      <vt:lpstr>The N. Bud Grossman Center for Memory Research and Care</vt:lpstr>
      <vt:lpstr>Vision and Mission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N. Bud Grossman Center for Memory Research and Care</dc:title>
  <dc:creator>Joseph E Gaugler</dc:creator>
  <cp:lastModifiedBy> </cp:lastModifiedBy>
  <cp:revision>1</cp:revision>
  <dcterms:created xsi:type="dcterms:W3CDTF">2020-09-29T11:20:27Z</dcterms:created>
  <dcterms:modified xsi:type="dcterms:W3CDTF">2020-09-29T11:29:17Z</dcterms:modified>
</cp:coreProperties>
</file>